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1"/>
  </p:notesMasterIdLst>
  <p:handoutMasterIdLst>
    <p:handoutMasterId r:id="rId32"/>
  </p:handoutMasterIdLst>
  <p:sldIdLst>
    <p:sldId id="256" r:id="rId2"/>
    <p:sldId id="348" r:id="rId3"/>
    <p:sldId id="349" r:id="rId4"/>
    <p:sldId id="351" r:id="rId5"/>
    <p:sldId id="352" r:id="rId6"/>
    <p:sldId id="361" r:id="rId7"/>
    <p:sldId id="362" r:id="rId8"/>
    <p:sldId id="360" r:id="rId9"/>
    <p:sldId id="386" r:id="rId10"/>
    <p:sldId id="395" r:id="rId11"/>
    <p:sldId id="396" r:id="rId12"/>
    <p:sldId id="366" r:id="rId13"/>
    <p:sldId id="350" r:id="rId14"/>
    <p:sldId id="390" r:id="rId15"/>
    <p:sldId id="385" r:id="rId16"/>
    <p:sldId id="387" r:id="rId17"/>
    <p:sldId id="383" r:id="rId18"/>
    <p:sldId id="388" r:id="rId19"/>
    <p:sldId id="389" r:id="rId20"/>
    <p:sldId id="382" r:id="rId21"/>
    <p:sldId id="392" r:id="rId22"/>
    <p:sldId id="381" r:id="rId23"/>
    <p:sldId id="394" r:id="rId24"/>
    <p:sldId id="375" r:id="rId25"/>
    <p:sldId id="393" r:id="rId26"/>
    <p:sldId id="373" r:id="rId27"/>
    <p:sldId id="370" r:id="rId28"/>
    <p:sldId id="290" r:id="rId29"/>
    <p:sldId id="282" r:id="rId3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05" autoAdjust="0"/>
  </p:normalViewPr>
  <p:slideViewPr>
    <p:cSldViewPr>
      <p:cViewPr>
        <p:scale>
          <a:sx n="60" d="100"/>
          <a:sy n="60" d="100"/>
        </p:scale>
        <p:origin x="-1052" y="-1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108" y="-40"/>
      </p:cViewPr>
      <p:guideLst>
        <p:guide orient="horz" pos="3024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BDF811-2C64-4417-ABA5-A3ADAA151E0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AAFB284-B984-4A60-B443-80E820DAC81E}">
      <dgm:prSet phldrT="[Text]" custT="1"/>
      <dgm:spPr/>
      <dgm:t>
        <a:bodyPr/>
        <a:lstStyle/>
        <a:p>
          <a:pPr algn="l"/>
          <a:r>
            <a:rPr lang="en-US" sz="2400" b="1" u="sng" dirty="0" smtClean="0">
              <a:latin typeface="Arial" panose="020B0604020202020204" pitchFamily="34" charset="0"/>
              <a:cs typeface="Arial" panose="020B0604020202020204" pitchFamily="34" charset="0"/>
            </a:rPr>
            <a:t>SAFETY</a:t>
          </a:r>
        </a:p>
        <a:p>
          <a:pPr algn="l"/>
          <a:r>
            <a:rPr lang="en-US" sz="2400" b="0" dirty="0" smtClean="0">
              <a:latin typeface="Arial" panose="020B0604020202020204" pitchFamily="34" charset="0"/>
              <a:cs typeface="Arial" panose="020B0604020202020204" pitchFamily="34" charset="0"/>
            </a:rPr>
            <a:t>Technical Expertise</a:t>
          </a:r>
        </a:p>
        <a:p>
          <a:pPr algn="l"/>
          <a:r>
            <a:rPr lang="en-US" sz="2400" b="0" dirty="0" smtClean="0">
              <a:latin typeface="Arial" panose="020B0604020202020204" pitchFamily="34" charset="0"/>
              <a:cs typeface="Arial" panose="020B0604020202020204" pitchFamily="34" charset="0"/>
            </a:rPr>
            <a:t>EHS</a:t>
          </a:r>
        </a:p>
        <a:p>
          <a:pPr algn="l"/>
          <a:r>
            <a:rPr lang="en-US" sz="2400" b="0" dirty="0" smtClean="0">
              <a:latin typeface="Arial" panose="020B0604020202020204" pitchFamily="34" charset="0"/>
              <a:cs typeface="Arial" panose="020B0604020202020204" pitchFamily="34" charset="0"/>
            </a:rPr>
            <a:t>Investigations</a:t>
          </a:r>
        </a:p>
        <a:p>
          <a:pPr algn="l"/>
          <a:endParaRPr lang="en-US" sz="2400" b="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lang="en-US" sz="2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9C0A0C-E358-485F-AF76-C63BBFEB1D20}" type="parTrans" cxnId="{57987AEE-2E9A-4BC3-ADED-9CD36ADFBFD4}">
      <dgm:prSet/>
      <dgm:spPr/>
      <dgm:t>
        <a:bodyPr/>
        <a:lstStyle/>
        <a:p>
          <a:endParaRPr lang="en-US"/>
        </a:p>
      </dgm:t>
    </dgm:pt>
    <dgm:pt modelId="{8C672543-7A40-4D31-A454-C8B10409E647}" type="sibTrans" cxnId="{57987AEE-2E9A-4BC3-ADED-9CD36ADFBFD4}">
      <dgm:prSet/>
      <dgm:spPr/>
      <dgm:t>
        <a:bodyPr/>
        <a:lstStyle/>
        <a:p>
          <a:endParaRPr lang="en-US"/>
        </a:p>
      </dgm:t>
    </dgm:pt>
    <dgm:pt modelId="{00DC2C6D-23A4-4070-9DCC-72D35F71C647}">
      <dgm:prSet phldrT="[Text]" custT="1"/>
      <dgm:spPr/>
      <dgm:t>
        <a:bodyPr/>
        <a:lstStyle/>
        <a:p>
          <a:pPr algn="r"/>
          <a:r>
            <a:rPr lang="en-US" sz="2400" b="1" u="sng" dirty="0" smtClean="0">
              <a:latin typeface="Arial" panose="020B0604020202020204" pitchFamily="34" charset="0"/>
              <a:cs typeface="Arial" panose="020B0604020202020204" pitchFamily="34" charset="0"/>
            </a:rPr>
            <a:t>HR</a:t>
          </a:r>
        </a:p>
        <a:p>
          <a:pPr algn="r"/>
          <a:r>
            <a:rPr lang="en-US" sz="2400" b="0" dirty="0" smtClean="0">
              <a:latin typeface="Arial" panose="020B0604020202020204" pitchFamily="34" charset="0"/>
              <a:cs typeface="Arial" panose="020B0604020202020204" pitchFamily="34" charset="0"/>
            </a:rPr>
            <a:t>Compliance</a:t>
          </a:r>
        </a:p>
        <a:p>
          <a:pPr algn="r"/>
          <a:r>
            <a:rPr lang="en-US" sz="2400" b="0" dirty="0" smtClean="0">
              <a:latin typeface="Arial" panose="020B0604020202020204" pitchFamily="34" charset="0"/>
              <a:cs typeface="Arial" panose="020B0604020202020204" pitchFamily="34" charset="0"/>
            </a:rPr>
            <a:t>Training</a:t>
          </a:r>
        </a:p>
        <a:p>
          <a:pPr algn="r"/>
          <a:r>
            <a:rPr lang="en-US" sz="2400" b="0" dirty="0" smtClean="0">
              <a:latin typeface="Arial" panose="020B0604020202020204" pitchFamily="34" charset="0"/>
              <a:cs typeface="Arial" panose="020B0604020202020204" pitchFamily="34" charset="0"/>
            </a:rPr>
            <a:t>Rewards</a:t>
          </a:r>
        </a:p>
        <a:p>
          <a:pPr algn="r"/>
          <a:r>
            <a:rPr lang="en-US" sz="2400" b="0" dirty="0" smtClean="0">
              <a:latin typeface="Arial" panose="020B0604020202020204" pitchFamily="34" charset="0"/>
              <a:cs typeface="Arial" panose="020B0604020202020204" pitchFamily="34" charset="0"/>
            </a:rPr>
            <a:t>Corrective Action</a:t>
          </a:r>
        </a:p>
        <a:p>
          <a:pPr algn="ctr"/>
          <a:endParaRPr lang="en-US" sz="2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2CD4DB-2589-4496-9F69-246FE84995A0}" type="parTrans" cxnId="{42ACD5A9-6FEE-4055-89A1-01F64702D84E}">
      <dgm:prSet/>
      <dgm:spPr/>
      <dgm:t>
        <a:bodyPr/>
        <a:lstStyle/>
        <a:p>
          <a:endParaRPr lang="en-US"/>
        </a:p>
      </dgm:t>
    </dgm:pt>
    <dgm:pt modelId="{135D88F5-6F51-4CEF-BA27-DFFBBF11ABD7}" type="sibTrans" cxnId="{42ACD5A9-6FEE-4055-89A1-01F64702D84E}">
      <dgm:prSet/>
      <dgm:spPr/>
      <dgm:t>
        <a:bodyPr/>
        <a:lstStyle/>
        <a:p>
          <a:endParaRPr lang="en-US"/>
        </a:p>
      </dgm:t>
    </dgm:pt>
    <dgm:pt modelId="{9C9A5612-731F-4096-A530-6B8A3525D963}" type="pres">
      <dgm:prSet presAssocID="{E4BDF811-2C64-4417-ABA5-A3ADAA151E01}" presName="compositeShape" presStyleCnt="0">
        <dgm:presLayoutVars>
          <dgm:chMax val="7"/>
          <dgm:dir/>
          <dgm:resizeHandles val="exact"/>
        </dgm:presLayoutVars>
      </dgm:prSet>
      <dgm:spPr/>
    </dgm:pt>
    <dgm:pt modelId="{CE197E83-41C5-41B0-92A6-4F39D5C2D6CB}" type="pres">
      <dgm:prSet presAssocID="{EAAFB284-B984-4A60-B443-80E820DAC81E}" presName="circ1" presStyleLbl="vennNode1" presStyleIdx="0" presStyleCnt="2" custLinFactNeighborX="2584" custLinFactNeighborY="3832"/>
      <dgm:spPr/>
      <dgm:t>
        <a:bodyPr/>
        <a:lstStyle/>
        <a:p>
          <a:endParaRPr lang="en-US"/>
        </a:p>
      </dgm:t>
    </dgm:pt>
    <dgm:pt modelId="{BCD83A24-6941-41A3-996D-90A31337CCDC}" type="pres">
      <dgm:prSet presAssocID="{EAAFB284-B984-4A60-B443-80E820DAC81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137DDB-EC77-47D9-B78C-E4ECE0E6B143}" type="pres">
      <dgm:prSet presAssocID="{00DC2C6D-23A4-4070-9DCC-72D35F71C647}" presName="circ2" presStyleLbl="vennNode1" presStyleIdx="1" presStyleCnt="2" custScaleX="100190" custLinFactNeighborX="-2654" custLinFactNeighborY="3832"/>
      <dgm:spPr/>
      <dgm:t>
        <a:bodyPr/>
        <a:lstStyle/>
        <a:p>
          <a:endParaRPr lang="en-US"/>
        </a:p>
      </dgm:t>
    </dgm:pt>
    <dgm:pt modelId="{79FAC3F1-F471-4444-A877-BDA99FEFD828}" type="pres">
      <dgm:prSet presAssocID="{00DC2C6D-23A4-4070-9DCC-72D35F71C64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34E944-DB69-42B5-A3B1-4EF35BA26020}" type="presOf" srcId="{EAAFB284-B984-4A60-B443-80E820DAC81E}" destId="{BCD83A24-6941-41A3-996D-90A31337CCDC}" srcOrd="1" destOrd="0" presId="urn:microsoft.com/office/officeart/2005/8/layout/venn1"/>
    <dgm:cxn modelId="{6836C51F-8349-4512-BC50-268450C5597D}" type="presOf" srcId="{00DC2C6D-23A4-4070-9DCC-72D35F71C647}" destId="{85137DDB-EC77-47D9-B78C-E4ECE0E6B143}" srcOrd="0" destOrd="0" presId="urn:microsoft.com/office/officeart/2005/8/layout/venn1"/>
    <dgm:cxn modelId="{42ACD5A9-6FEE-4055-89A1-01F64702D84E}" srcId="{E4BDF811-2C64-4417-ABA5-A3ADAA151E01}" destId="{00DC2C6D-23A4-4070-9DCC-72D35F71C647}" srcOrd="1" destOrd="0" parTransId="{7F2CD4DB-2589-4496-9F69-246FE84995A0}" sibTransId="{135D88F5-6F51-4CEF-BA27-DFFBBF11ABD7}"/>
    <dgm:cxn modelId="{57987AEE-2E9A-4BC3-ADED-9CD36ADFBFD4}" srcId="{E4BDF811-2C64-4417-ABA5-A3ADAA151E01}" destId="{EAAFB284-B984-4A60-B443-80E820DAC81E}" srcOrd="0" destOrd="0" parTransId="{E09C0A0C-E358-485F-AF76-C63BBFEB1D20}" sibTransId="{8C672543-7A40-4D31-A454-C8B10409E647}"/>
    <dgm:cxn modelId="{9FBAA96A-947B-4D41-AA5C-EE7482525E08}" type="presOf" srcId="{E4BDF811-2C64-4417-ABA5-A3ADAA151E01}" destId="{9C9A5612-731F-4096-A530-6B8A3525D963}" srcOrd="0" destOrd="0" presId="urn:microsoft.com/office/officeart/2005/8/layout/venn1"/>
    <dgm:cxn modelId="{90838020-03EE-40F9-8720-CD9E09EA7EFB}" type="presOf" srcId="{EAAFB284-B984-4A60-B443-80E820DAC81E}" destId="{CE197E83-41C5-41B0-92A6-4F39D5C2D6CB}" srcOrd="0" destOrd="0" presId="urn:microsoft.com/office/officeart/2005/8/layout/venn1"/>
    <dgm:cxn modelId="{05AD76BF-9770-4E6C-BD05-EF3F7B76187F}" type="presOf" srcId="{00DC2C6D-23A4-4070-9DCC-72D35F71C647}" destId="{79FAC3F1-F471-4444-A877-BDA99FEFD828}" srcOrd="1" destOrd="0" presId="urn:microsoft.com/office/officeart/2005/8/layout/venn1"/>
    <dgm:cxn modelId="{50D68EDA-E8A1-421D-A3AF-9D1F028C9A9F}" type="presParOf" srcId="{9C9A5612-731F-4096-A530-6B8A3525D963}" destId="{CE197E83-41C5-41B0-92A6-4F39D5C2D6CB}" srcOrd="0" destOrd="0" presId="urn:microsoft.com/office/officeart/2005/8/layout/venn1"/>
    <dgm:cxn modelId="{87F0CB88-16D3-4F1D-AC0B-A814FF6C9E18}" type="presParOf" srcId="{9C9A5612-731F-4096-A530-6B8A3525D963}" destId="{BCD83A24-6941-41A3-996D-90A31337CCDC}" srcOrd="1" destOrd="0" presId="urn:microsoft.com/office/officeart/2005/8/layout/venn1"/>
    <dgm:cxn modelId="{7395F356-851E-479C-B917-A4986337D370}" type="presParOf" srcId="{9C9A5612-731F-4096-A530-6B8A3525D963}" destId="{85137DDB-EC77-47D9-B78C-E4ECE0E6B143}" srcOrd="2" destOrd="0" presId="urn:microsoft.com/office/officeart/2005/8/layout/venn1"/>
    <dgm:cxn modelId="{EBBCADB8-ACB1-409D-A8DA-A598D4258CCB}" type="presParOf" srcId="{9C9A5612-731F-4096-A530-6B8A3525D963}" destId="{79FAC3F1-F471-4444-A877-BDA99FEFD828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1E9935-B01E-422F-BB14-69BED8C6D5E5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CEB1DE-BA5A-4D73-BBDD-8A6111C8F6E2}">
      <dgm:prSet phldrT="[Text]"/>
      <dgm:spPr/>
      <dgm:t>
        <a:bodyPr/>
        <a:lstStyle/>
        <a:p>
          <a:r>
            <a:rPr lang="en-US" dirty="0" smtClean="0"/>
            <a:t>WC</a:t>
          </a:r>
          <a:endParaRPr lang="en-US" dirty="0"/>
        </a:p>
      </dgm:t>
    </dgm:pt>
    <dgm:pt modelId="{EE8826E8-D925-4480-9822-336767149430}" type="parTrans" cxnId="{FBA5FFD8-7758-41AF-8B47-149AFB3D6093}">
      <dgm:prSet/>
      <dgm:spPr/>
      <dgm:t>
        <a:bodyPr/>
        <a:lstStyle/>
        <a:p>
          <a:endParaRPr lang="en-US"/>
        </a:p>
      </dgm:t>
    </dgm:pt>
    <dgm:pt modelId="{359389B1-3EB9-4333-BB61-90D5C5011A57}" type="sibTrans" cxnId="{FBA5FFD8-7758-41AF-8B47-149AFB3D6093}">
      <dgm:prSet/>
      <dgm:spPr/>
      <dgm:t>
        <a:bodyPr/>
        <a:lstStyle/>
        <a:p>
          <a:endParaRPr lang="en-US" dirty="0"/>
        </a:p>
      </dgm:t>
    </dgm:pt>
    <dgm:pt modelId="{3C00E26C-9805-4756-BF3B-1AD3DB3F01FA}">
      <dgm:prSet phldrT="[Text]"/>
      <dgm:spPr/>
      <dgm:t>
        <a:bodyPr/>
        <a:lstStyle/>
        <a:p>
          <a:r>
            <a:rPr lang="en-US" dirty="0" smtClean="0"/>
            <a:t>ADA</a:t>
          </a:r>
          <a:endParaRPr lang="en-US" dirty="0"/>
        </a:p>
      </dgm:t>
    </dgm:pt>
    <dgm:pt modelId="{C8000445-82BF-4846-8926-887DF75ED5A5}" type="parTrans" cxnId="{87A79A86-D39A-4610-93CE-734FDAFABB16}">
      <dgm:prSet/>
      <dgm:spPr/>
      <dgm:t>
        <a:bodyPr/>
        <a:lstStyle/>
        <a:p>
          <a:endParaRPr lang="en-US"/>
        </a:p>
      </dgm:t>
    </dgm:pt>
    <dgm:pt modelId="{077E9651-4176-4AF2-91B8-076AC2A530A8}" type="sibTrans" cxnId="{87A79A86-D39A-4610-93CE-734FDAFABB16}">
      <dgm:prSet/>
      <dgm:spPr/>
      <dgm:t>
        <a:bodyPr/>
        <a:lstStyle/>
        <a:p>
          <a:endParaRPr lang="en-US" dirty="0"/>
        </a:p>
      </dgm:t>
    </dgm:pt>
    <dgm:pt modelId="{F8D6DDC0-87E1-4EC6-9839-C619A9634BC0}">
      <dgm:prSet phldrT="[Text]"/>
      <dgm:spPr/>
      <dgm:t>
        <a:bodyPr/>
        <a:lstStyle/>
        <a:p>
          <a:r>
            <a:rPr lang="en-US" dirty="0" smtClean="0"/>
            <a:t>FMLA</a:t>
          </a:r>
          <a:endParaRPr lang="en-US" dirty="0"/>
        </a:p>
      </dgm:t>
    </dgm:pt>
    <dgm:pt modelId="{9E6DA248-0E7A-480A-8CFB-DAA29DBDA16D}" type="parTrans" cxnId="{45948C75-B32B-4AC8-9938-61B67A442079}">
      <dgm:prSet/>
      <dgm:spPr/>
      <dgm:t>
        <a:bodyPr/>
        <a:lstStyle/>
        <a:p>
          <a:endParaRPr lang="en-US"/>
        </a:p>
      </dgm:t>
    </dgm:pt>
    <dgm:pt modelId="{5A03B86A-AF52-4B5F-8349-5870E301C75E}" type="sibTrans" cxnId="{45948C75-B32B-4AC8-9938-61B67A442079}">
      <dgm:prSet/>
      <dgm:spPr/>
      <dgm:t>
        <a:bodyPr/>
        <a:lstStyle/>
        <a:p>
          <a:endParaRPr lang="en-US" dirty="0"/>
        </a:p>
      </dgm:t>
    </dgm:pt>
    <dgm:pt modelId="{C8E4FC0E-BBBC-4EB9-98A9-6BC48489C57D}" type="pres">
      <dgm:prSet presAssocID="{9E1E9935-B01E-422F-BB14-69BED8C6D5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C1F42C-D2A9-44C6-A0E3-E0B17ED8A95E}" type="pres">
      <dgm:prSet presAssocID="{99CEB1DE-BA5A-4D73-BBDD-8A6111C8F6E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C174E4-7307-4F12-A655-41C61192F488}" type="pres">
      <dgm:prSet presAssocID="{359389B1-3EB9-4333-BB61-90D5C5011A5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A3A7CAAF-A96C-4B55-86E7-5D8856065CBE}" type="pres">
      <dgm:prSet presAssocID="{359389B1-3EB9-4333-BB61-90D5C5011A5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1A244DC9-CC1F-4049-AAFC-37BA29870E5D}" type="pres">
      <dgm:prSet presAssocID="{3C00E26C-9805-4756-BF3B-1AD3DB3F01F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A33A29-9347-4823-862E-6AA633B73DB9}" type="pres">
      <dgm:prSet presAssocID="{077E9651-4176-4AF2-91B8-076AC2A530A8}" presName="sibTrans" presStyleLbl="sibTrans2D1" presStyleIdx="1" presStyleCnt="3"/>
      <dgm:spPr/>
      <dgm:t>
        <a:bodyPr/>
        <a:lstStyle/>
        <a:p>
          <a:endParaRPr lang="en-US"/>
        </a:p>
      </dgm:t>
    </dgm:pt>
    <dgm:pt modelId="{FA16A0BB-F9E9-44C4-A31E-31DD730AF524}" type="pres">
      <dgm:prSet presAssocID="{077E9651-4176-4AF2-91B8-076AC2A530A8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3099CAA5-00CF-43CD-ACEB-99E7DB0FB4DC}" type="pres">
      <dgm:prSet presAssocID="{F8D6DDC0-87E1-4EC6-9839-C619A9634BC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9F3D18-B501-445A-A3E2-E1F2E533B693}" type="pres">
      <dgm:prSet presAssocID="{5A03B86A-AF52-4B5F-8349-5870E301C75E}" presName="sibTrans" presStyleLbl="sibTrans2D1" presStyleIdx="2" presStyleCnt="3"/>
      <dgm:spPr/>
      <dgm:t>
        <a:bodyPr/>
        <a:lstStyle/>
        <a:p>
          <a:endParaRPr lang="en-US"/>
        </a:p>
      </dgm:t>
    </dgm:pt>
    <dgm:pt modelId="{2F10F131-6730-4AEA-BFA7-CB6592FDEC69}" type="pres">
      <dgm:prSet presAssocID="{5A03B86A-AF52-4B5F-8349-5870E301C75E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5916F83-48F5-4138-A5B2-C4EA1EC99212}" type="presOf" srcId="{3C00E26C-9805-4756-BF3B-1AD3DB3F01FA}" destId="{1A244DC9-CC1F-4049-AAFC-37BA29870E5D}" srcOrd="0" destOrd="0" presId="urn:microsoft.com/office/officeart/2005/8/layout/cycle7"/>
    <dgm:cxn modelId="{5D9389CE-87B3-426B-88DE-C77D0FC087BD}" type="presOf" srcId="{077E9651-4176-4AF2-91B8-076AC2A530A8}" destId="{FA16A0BB-F9E9-44C4-A31E-31DD730AF524}" srcOrd="1" destOrd="0" presId="urn:microsoft.com/office/officeart/2005/8/layout/cycle7"/>
    <dgm:cxn modelId="{9FBF17E0-EDDA-4279-81F9-9BF26108F15A}" type="presOf" srcId="{359389B1-3EB9-4333-BB61-90D5C5011A57}" destId="{A3A7CAAF-A96C-4B55-86E7-5D8856065CBE}" srcOrd="1" destOrd="0" presId="urn:microsoft.com/office/officeart/2005/8/layout/cycle7"/>
    <dgm:cxn modelId="{273D65F6-66B9-4303-9650-59364DA18AEF}" type="presOf" srcId="{9E1E9935-B01E-422F-BB14-69BED8C6D5E5}" destId="{C8E4FC0E-BBBC-4EB9-98A9-6BC48489C57D}" srcOrd="0" destOrd="0" presId="urn:microsoft.com/office/officeart/2005/8/layout/cycle7"/>
    <dgm:cxn modelId="{FBA5FFD8-7758-41AF-8B47-149AFB3D6093}" srcId="{9E1E9935-B01E-422F-BB14-69BED8C6D5E5}" destId="{99CEB1DE-BA5A-4D73-BBDD-8A6111C8F6E2}" srcOrd="0" destOrd="0" parTransId="{EE8826E8-D925-4480-9822-336767149430}" sibTransId="{359389B1-3EB9-4333-BB61-90D5C5011A57}"/>
    <dgm:cxn modelId="{45948C75-B32B-4AC8-9938-61B67A442079}" srcId="{9E1E9935-B01E-422F-BB14-69BED8C6D5E5}" destId="{F8D6DDC0-87E1-4EC6-9839-C619A9634BC0}" srcOrd="2" destOrd="0" parTransId="{9E6DA248-0E7A-480A-8CFB-DAA29DBDA16D}" sibTransId="{5A03B86A-AF52-4B5F-8349-5870E301C75E}"/>
    <dgm:cxn modelId="{30BF0F19-38CB-45E8-B18D-FED48CBCDC59}" type="presOf" srcId="{5A03B86A-AF52-4B5F-8349-5870E301C75E}" destId="{A09F3D18-B501-445A-A3E2-E1F2E533B693}" srcOrd="0" destOrd="0" presId="urn:microsoft.com/office/officeart/2005/8/layout/cycle7"/>
    <dgm:cxn modelId="{87A79A86-D39A-4610-93CE-734FDAFABB16}" srcId="{9E1E9935-B01E-422F-BB14-69BED8C6D5E5}" destId="{3C00E26C-9805-4756-BF3B-1AD3DB3F01FA}" srcOrd="1" destOrd="0" parTransId="{C8000445-82BF-4846-8926-887DF75ED5A5}" sibTransId="{077E9651-4176-4AF2-91B8-076AC2A530A8}"/>
    <dgm:cxn modelId="{D7D85545-1128-4BF0-8735-BEBCC262523A}" type="presOf" srcId="{F8D6DDC0-87E1-4EC6-9839-C619A9634BC0}" destId="{3099CAA5-00CF-43CD-ACEB-99E7DB0FB4DC}" srcOrd="0" destOrd="0" presId="urn:microsoft.com/office/officeart/2005/8/layout/cycle7"/>
    <dgm:cxn modelId="{68D8AEC6-91A7-4486-8BC0-587BD0B97E38}" type="presOf" srcId="{359389B1-3EB9-4333-BB61-90D5C5011A57}" destId="{21C174E4-7307-4F12-A655-41C61192F488}" srcOrd="0" destOrd="0" presId="urn:microsoft.com/office/officeart/2005/8/layout/cycle7"/>
    <dgm:cxn modelId="{613CF0DD-387A-4A5F-8D24-5672A21D1901}" type="presOf" srcId="{077E9651-4176-4AF2-91B8-076AC2A530A8}" destId="{1DA33A29-9347-4823-862E-6AA633B73DB9}" srcOrd="0" destOrd="0" presId="urn:microsoft.com/office/officeart/2005/8/layout/cycle7"/>
    <dgm:cxn modelId="{EF4DC0E0-A156-4048-AA13-D70C7E17CC9D}" type="presOf" srcId="{5A03B86A-AF52-4B5F-8349-5870E301C75E}" destId="{2F10F131-6730-4AEA-BFA7-CB6592FDEC69}" srcOrd="1" destOrd="0" presId="urn:microsoft.com/office/officeart/2005/8/layout/cycle7"/>
    <dgm:cxn modelId="{8D926C53-89DA-48B6-8B11-96F990A654F5}" type="presOf" srcId="{99CEB1DE-BA5A-4D73-BBDD-8A6111C8F6E2}" destId="{7AC1F42C-D2A9-44C6-A0E3-E0B17ED8A95E}" srcOrd="0" destOrd="0" presId="urn:microsoft.com/office/officeart/2005/8/layout/cycle7"/>
    <dgm:cxn modelId="{0AE21C0F-8461-4488-81EB-366D388EDD46}" type="presParOf" srcId="{C8E4FC0E-BBBC-4EB9-98A9-6BC48489C57D}" destId="{7AC1F42C-D2A9-44C6-A0E3-E0B17ED8A95E}" srcOrd="0" destOrd="0" presId="urn:microsoft.com/office/officeart/2005/8/layout/cycle7"/>
    <dgm:cxn modelId="{B98BA60E-D1CB-4BC5-95AC-086DAB6020B5}" type="presParOf" srcId="{C8E4FC0E-BBBC-4EB9-98A9-6BC48489C57D}" destId="{21C174E4-7307-4F12-A655-41C61192F488}" srcOrd="1" destOrd="0" presId="urn:microsoft.com/office/officeart/2005/8/layout/cycle7"/>
    <dgm:cxn modelId="{373E7C3A-E3E6-4D3D-8C41-1FC69E9ECA7C}" type="presParOf" srcId="{21C174E4-7307-4F12-A655-41C61192F488}" destId="{A3A7CAAF-A96C-4B55-86E7-5D8856065CBE}" srcOrd="0" destOrd="0" presId="urn:microsoft.com/office/officeart/2005/8/layout/cycle7"/>
    <dgm:cxn modelId="{95D1B10C-72B8-432A-9A7B-EE5E830CC99A}" type="presParOf" srcId="{C8E4FC0E-BBBC-4EB9-98A9-6BC48489C57D}" destId="{1A244DC9-CC1F-4049-AAFC-37BA29870E5D}" srcOrd="2" destOrd="0" presId="urn:microsoft.com/office/officeart/2005/8/layout/cycle7"/>
    <dgm:cxn modelId="{CF07B1E9-4975-471B-B97A-37DAAD189EC9}" type="presParOf" srcId="{C8E4FC0E-BBBC-4EB9-98A9-6BC48489C57D}" destId="{1DA33A29-9347-4823-862E-6AA633B73DB9}" srcOrd="3" destOrd="0" presId="urn:microsoft.com/office/officeart/2005/8/layout/cycle7"/>
    <dgm:cxn modelId="{365AB2C8-924C-4545-8C52-3A5A7C930B8A}" type="presParOf" srcId="{1DA33A29-9347-4823-862E-6AA633B73DB9}" destId="{FA16A0BB-F9E9-44C4-A31E-31DD730AF524}" srcOrd="0" destOrd="0" presId="urn:microsoft.com/office/officeart/2005/8/layout/cycle7"/>
    <dgm:cxn modelId="{96BBB83E-0A9D-44A3-920D-28B3BF1A4359}" type="presParOf" srcId="{C8E4FC0E-BBBC-4EB9-98A9-6BC48489C57D}" destId="{3099CAA5-00CF-43CD-ACEB-99E7DB0FB4DC}" srcOrd="4" destOrd="0" presId="urn:microsoft.com/office/officeart/2005/8/layout/cycle7"/>
    <dgm:cxn modelId="{4506FF59-394B-4532-9F14-4334DA23479F}" type="presParOf" srcId="{C8E4FC0E-BBBC-4EB9-98A9-6BC48489C57D}" destId="{A09F3D18-B501-445A-A3E2-E1F2E533B693}" srcOrd="5" destOrd="0" presId="urn:microsoft.com/office/officeart/2005/8/layout/cycle7"/>
    <dgm:cxn modelId="{F331C42B-A61E-4EB5-B099-B512FABADECF}" type="presParOf" srcId="{A09F3D18-B501-445A-A3E2-E1F2E533B693}" destId="{2F10F131-6730-4AEA-BFA7-CB6592FDEC6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97E83-41C5-41B0-92A6-4F39D5C2D6CB}">
      <dsp:nvSpPr>
        <dsp:cNvPr id="0" name=""/>
        <dsp:cNvSpPr/>
      </dsp:nvSpPr>
      <dsp:spPr>
        <a:xfrm>
          <a:off x="267572" y="373508"/>
          <a:ext cx="4059936" cy="405993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SAFETY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Technical Expertise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EHS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Investigations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4500" y="852262"/>
        <a:ext cx="2340864" cy="3102428"/>
      </dsp:txXfrm>
    </dsp:sp>
    <dsp:sp modelId="{85137DDB-EC77-47D9-B78C-E4ECE0E6B143}">
      <dsp:nvSpPr>
        <dsp:cNvPr id="0" name=""/>
        <dsp:cNvSpPr/>
      </dsp:nvSpPr>
      <dsp:spPr>
        <a:xfrm>
          <a:off x="2977135" y="373508"/>
          <a:ext cx="4067649" cy="405993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HR</a:t>
          </a:r>
        </a:p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Compliance</a:t>
          </a:r>
        </a:p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Training</a:t>
          </a:r>
        </a:p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Rewards</a:t>
          </a:r>
        </a:p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Corrective Action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31468" y="852262"/>
        <a:ext cx="2345311" cy="31024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1F42C-D2A9-44C6-A0E3-E0B17ED8A95E}">
      <dsp:nvSpPr>
        <dsp:cNvPr id="0" name=""/>
        <dsp:cNvSpPr/>
      </dsp:nvSpPr>
      <dsp:spPr>
        <a:xfrm>
          <a:off x="2810881" y="975"/>
          <a:ext cx="1787098" cy="8935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WC</a:t>
          </a:r>
          <a:endParaRPr lang="en-US" sz="3800" kern="1200" dirty="0"/>
        </a:p>
      </dsp:txBody>
      <dsp:txXfrm>
        <a:off x="2837052" y="27146"/>
        <a:ext cx="1734756" cy="841207"/>
      </dsp:txXfrm>
    </dsp:sp>
    <dsp:sp modelId="{21C174E4-7307-4F12-A655-41C61192F488}">
      <dsp:nvSpPr>
        <dsp:cNvPr id="0" name=""/>
        <dsp:cNvSpPr/>
      </dsp:nvSpPr>
      <dsp:spPr>
        <a:xfrm rot="3600000">
          <a:off x="3976605" y="1569241"/>
          <a:ext cx="931199" cy="31274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4070428" y="1631789"/>
        <a:ext cx="743553" cy="187646"/>
      </dsp:txXfrm>
    </dsp:sp>
    <dsp:sp modelId="{1A244DC9-CC1F-4049-AAFC-37BA29870E5D}">
      <dsp:nvSpPr>
        <dsp:cNvPr id="0" name=""/>
        <dsp:cNvSpPr/>
      </dsp:nvSpPr>
      <dsp:spPr>
        <a:xfrm>
          <a:off x="4286430" y="2556700"/>
          <a:ext cx="1787098" cy="8935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ADA</a:t>
          </a:r>
          <a:endParaRPr lang="en-US" sz="3800" kern="1200" dirty="0"/>
        </a:p>
      </dsp:txBody>
      <dsp:txXfrm>
        <a:off x="4312601" y="2582871"/>
        <a:ext cx="1734756" cy="841207"/>
      </dsp:txXfrm>
    </dsp:sp>
    <dsp:sp modelId="{1DA33A29-9347-4823-862E-6AA633B73DB9}">
      <dsp:nvSpPr>
        <dsp:cNvPr id="0" name=""/>
        <dsp:cNvSpPr/>
      </dsp:nvSpPr>
      <dsp:spPr>
        <a:xfrm rot="10800000">
          <a:off x="3238831" y="2847104"/>
          <a:ext cx="931199" cy="31274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 rot="10800000">
        <a:off x="3332654" y="2909652"/>
        <a:ext cx="743553" cy="187646"/>
      </dsp:txXfrm>
    </dsp:sp>
    <dsp:sp modelId="{3099CAA5-00CF-43CD-ACEB-99E7DB0FB4DC}">
      <dsp:nvSpPr>
        <dsp:cNvPr id="0" name=""/>
        <dsp:cNvSpPr/>
      </dsp:nvSpPr>
      <dsp:spPr>
        <a:xfrm>
          <a:off x="1335332" y="2556700"/>
          <a:ext cx="1787098" cy="8935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FMLA</a:t>
          </a:r>
          <a:endParaRPr lang="en-US" sz="3800" kern="1200" dirty="0"/>
        </a:p>
      </dsp:txBody>
      <dsp:txXfrm>
        <a:off x="1361503" y="2582871"/>
        <a:ext cx="1734756" cy="841207"/>
      </dsp:txXfrm>
    </dsp:sp>
    <dsp:sp modelId="{A09F3D18-B501-445A-A3E2-E1F2E533B693}">
      <dsp:nvSpPr>
        <dsp:cNvPr id="0" name=""/>
        <dsp:cNvSpPr/>
      </dsp:nvSpPr>
      <dsp:spPr>
        <a:xfrm rot="18000000">
          <a:off x="2501057" y="1569241"/>
          <a:ext cx="931199" cy="31274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2594880" y="1631789"/>
        <a:ext cx="743553" cy="187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300"/>
            </a:lvl1pPr>
          </a:lstStyle>
          <a:p>
            <a:r>
              <a:rPr lang="en-US" dirty="0" smtClean="0"/>
              <a:t>Lake Co Safety Council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300"/>
            </a:lvl1pPr>
          </a:lstStyle>
          <a:p>
            <a:fld id="{2C9A03B4-4A2C-4B94-B24D-F9C40B0BD039}" type="datetimeFigureOut">
              <a:rPr lang="en-US" smtClean="0"/>
              <a:t>1/9/2017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300"/>
            </a:lvl1pPr>
          </a:lstStyle>
          <a:p>
            <a:r>
              <a:rPr lang="en-US" dirty="0" smtClean="0"/>
              <a:t>12/09/2016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300"/>
            </a:lvl1pPr>
          </a:lstStyle>
          <a:p>
            <a:fld id="{EABA78A8-3F17-49FB-B570-B401008B12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67723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300"/>
            </a:lvl1pPr>
          </a:lstStyle>
          <a:p>
            <a:r>
              <a:rPr lang="en-US" dirty="0" smtClean="0"/>
              <a:t>Lake Co Safety Council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300"/>
            </a:lvl1pPr>
          </a:lstStyle>
          <a:p>
            <a:fld id="{888B4793-1179-461C-940D-294BE0ED73C8}" type="datetimeFigureOut">
              <a:rPr lang="en-US" smtClean="0"/>
              <a:t>1/9/2017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1" tIns="48326" rIns="96651" bIns="4832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300"/>
            </a:lvl1pPr>
          </a:lstStyle>
          <a:p>
            <a:r>
              <a:rPr lang="en-US" dirty="0" smtClean="0"/>
              <a:t>12/09/2016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300"/>
            </a:lvl1pPr>
          </a:lstStyle>
          <a:p>
            <a:fld id="{0985ADA9-997E-4365-9A6C-B2201A61F4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62674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5ADA9-997E-4365-9A6C-B2201A61F43D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Lake Co Safety Council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12/09/2016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640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D3B4A3-BF32-4F86-B3BE-73912428F3C4}" type="slidenum">
              <a:rPr lang="en-US" smtClean="0"/>
              <a:pPr>
                <a:defRPr/>
              </a:pPr>
              <a:t>10</a:t>
            </a:fld>
            <a:endParaRPr lang="en-US" dirty="0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8663"/>
            <a:ext cx="4783138" cy="35861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036" y="4561232"/>
            <a:ext cx="5367130" cy="43185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Here we can see how the 9 </a:t>
            </a:r>
            <a:r>
              <a:rPr lang="en-US" b="1" dirty="0" smtClean="0"/>
              <a:t>Competencies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--including</a:t>
            </a:r>
            <a:r>
              <a:rPr lang="en-US" baseline="0" dirty="0" smtClean="0"/>
              <a:t> HR Expertise tie together</a:t>
            </a:r>
          </a:p>
          <a:p>
            <a:endParaRPr lang="en-US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3077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Lake Co Safety Council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12/09/2016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ADA9-997E-4365-9A6C-B2201A61F43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3152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Lake Co Safety Council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12/09/2016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ADA9-997E-4365-9A6C-B2201A61F43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45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171E55-63E3-433B-8C1E-8AE1EE91BFC1}" type="slidenum">
              <a:rPr lang="en-US" smtClean="0"/>
              <a:pPr>
                <a:defRPr/>
              </a:pPr>
              <a:t>13</a:t>
            </a:fld>
            <a:endParaRPr lang="en-US" dirty="0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8663"/>
            <a:ext cx="4783138" cy="35861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036" y="4561227"/>
            <a:ext cx="5367130" cy="43185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 algn="r"/>
            <a:endParaRPr lang="en-US" sz="1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dirty="0" smtClean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Lake Co Safety Council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12/09/2016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006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Lake Co Safety Council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12/09/2016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ADA9-997E-4365-9A6C-B2201A61F43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89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Lake Co Safety Council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12/09/2016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ADA9-997E-4365-9A6C-B2201A61F43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2968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Lake Co Safety Council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12/09/2016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ADA9-997E-4365-9A6C-B2201A61F43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1732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Lake Co Safety Council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12/09/2016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ADA9-997E-4365-9A6C-B2201A61F43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1270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Lake Co Safety Council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12/09/2016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ADA9-997E-4365-9A6C-B2201A61F43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1608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Lake Co Safety Council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12/09/2016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ADA9-997E-4365-9A6C-B2201A61F43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442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Lake Co Safety Council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12/09/2016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985ADA9-997E-4365-9A6C-B2201A61F43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613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Lake Co Safety Council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12/09/2016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ADA9-997E-4365-9A6C-B2201A61F43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1959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Lake Co Safety Council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12/09/2016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ADA9-997E-4365-9A6C-B2201A61F43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910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Lake Co Safety Council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12/09/2016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ADA9-997E-4365-9A6C-B2201A61F43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1245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Lake Co Safety Council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12/09/2016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ADA9-997E-4365-9A6C-B2201A61F43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9831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Lake Co Safety Council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12/09/2016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ADA9-997E-4365-9A6C-B2201A61F43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940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Lake Co Safety Council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12/09/2016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ADA9-997E-4365-9A6C-B2201A61F43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993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171E55-63E3-433B-8C1E-8AE1EE91BFC1}" type="slidenum">
              <a:rPr lang="en-US" smtClean="0"/>
              <a:pPr>
                <a:defRPr/>
              </a:pPr>
              <a:t>27</a:t>
            </a:fld>
            <a:endParaRPr lang="en-US" dirty="0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8663"/>
            <a:ext cx="4783138" cy="3587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036" y="4561227"/>
            <a:ext cx="5367130" cy="43185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Lake Co Safety Council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12/09/2016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0065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(SLIDE)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5ADA9-997E-4365-9A6C-B2201A61F43D}" type="slidenum">
              <a:rPr lang="en-US" smtClean="0"/>
              <a:t>28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Lake Co Safety Council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12/09/2016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3762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5ADA9-997E-4365-9A6C-B2201A61F43D}" type="slidenum">
              <a:rPr lang="en-US" smtClean="0"/>
              <a:t>29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Lake Co Safety Council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12/09/2016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587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Lake Co Safety Council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12/09/2016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ADA9-997E-4365-9A6C-B2201A61F43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057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Lake Co Safety Council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12/09/2016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ADA9-997E-4365-9A6C-B2201A61F43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744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Lake Co Safety Council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12/09/2016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ADA9-997E-4365-9A6C-B2201A61F43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527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Lake Co Safety Council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12/09/2016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ADA9-997E-4365-9A6C-B2201A61F43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777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Lake Co Safety Council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12/09/2016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ADA9-997E-4365-9A6C-B2201A61F43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612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Support Supv Ees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Lake Co Safety Council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12/09/2016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5ADA9-997E-4365-9A6C-B2201A61F43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178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171E55-63E3-433B-8C1E-8AE1EE91BFC1}" type="slidenum">
              <a:rPr lang="en-US" smtClean="0"/>
              <a:pPr>
                <a:defRPr/>
              </a:pPr>
              <a:t>9</a:t>
            </a:fld>
            <a:endParaRPr lang="en-US" dirty="0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8663"/>
            <a:ext cx="4783138" cy="3587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036" y="4561227"/>
            <a:ext cx="5367130" cy="43185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CP “Understand strategic relationship between HR and core functions”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For HR professionals who are primarily engaged in operational roles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SCP 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“Align HR and business strategy, goals, objectives” senior level operating at</a:t>
            </a:r>
            <a:r>
              <a:rPr lang="en-US" sz="120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 strategic role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For HR professionals at a senior level who operate primarily in a strategic role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altLang="en-US" dirty="0" smtClean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Lake Co Safety Council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12/09/2016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006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A9B2-5D15-47CF-BEEA-AD2F3EB3AC76}" type="datetime1">
              <a:rPr lang="en-US" smtClean="0"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Humanics,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C5E4-91BA-474B-925C-09CB935F172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1E557-3A03-41E3-93AB-F3E02F545FF2}" type="datetime1">
              <a:rPr lang="en-US" smtClean="0"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Humanics,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C5E4-91BA-474B-925C-09CB935F172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864C-EB45-4FAA-83D0-3442A8B77D6B}" type="datetime1">
              <a:rPr lang="en-US" smtClean="0"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Humanics,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C5E4-91BA-474B-925C-09CB935F172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826F-5469-46A2-B4DE-BF3A8511A103}" type="datetime1">
              <a:rPr lang="en-US" smtClean="0"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Humanics,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C5E4-91BA-474B-925C-09CB935F17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30D6-7C18-4D9F-89F7-AAE6B3FDCF8E}" type="datetime1">
              <a:rPr lang="en-US" smtClean="0"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Humanics,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C5E4-91BA-474B-925C-09CB935F172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B4FA-1EC1-4C87-B2BB-3DF06CD0C8B4}" type="datetime1">
              <a:rPr lang="en-US" smtClean="0"/>
              <a:t>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Humanics, LLC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C5E4-91BA-474B-925C-09CB935F17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5A65-2FFE-4B38-A094-D684F2745073}" type="datetime1">
              <a:rPr lang="en-US" smtClean="0"/>
              <a:t>1/9/2017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Humanics, LLC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C5E4-91BA-474B-925C-09CB935F172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D85B-2D35-4326-9401-E4755240012B}" type="datetime1">
              <a:rPr lang="en-US" smtClean="0"/>
              <a:t>1/9/2017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Humanics, LLC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C5E4-91BA-474B-925C-09CB935F172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F9A1-5EAA-4953-B8CB-A1DD1F54B11F}" type="datetime1">
              <a:rPr lang="en-US" smtClean="0"/>
              <a:t>1/9/2017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Humanics, LLC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C5E4-91BA-474B-925C-09CB935F172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1A23-4316-4D59-9FF0-15E7D5C2AC43}" type="datetime1">
              <a:rPr lang="en-US" smtClean="0"/>
              <a:t>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Humanics, LLC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C5E4-91BA-474B-925C-09CB935F17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5394-5B54-4E3A-B826-7E9C26134B80}" type="datetime1">
              <a:rPr lang="en-US" smtClean="0"/>
              <a:t>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Humanics, LLC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C5E4-91BA-474B-925C-09CB935F17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07F7B55-3B57-4262-897C-71C3C4286F61}" type="datetime1">
              <a:rPr lang="en-US" smtClean="0"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©2016 Humanics, LLC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81EC5E4-91BA-474B-925C-09CB935F172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jpeg"/><Relationship Id="rId7" Type="http://schemas.openxmlformats.org/officeDocument/2006/relationships/image" Target="../media/image6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856308"/>
          </a:xfrm>
        </p:spPr>
        <p:txBody>
          <a:bodyPr>
            <a:normAutofit/>
          </a:bodyPr>
          <a:lstStyle/>
          <a:p>
            <a:r>
              <a:rPr lang="en-US" b="1" dirty="0"/>
              <a:t>HR and Safety </a:t>
            </a:r>
            <a:r>
              <a:rPr lang="en-US" b="1" dirty="0" smtClean="0"/>
              <a:t>– </a:t>
            </a:r>
            <a:br>
              <a:rPr lang="en-US" b="1" dirty="0" smtClean="0"/>
            </a:br>
            <a:r>
              <a:rPr lang="en-US" b="1" dirty="0" smtClean="0"/>
              <a:t>They </a:t>
            </a:r>
            <a:r>
              <a:rPr lang="en-US" b="1" dirty="0"/>
              <a:t>are NOT the Same Thing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286000"/>
            <a:ext cx="7848600" cy="3048000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Lake County Safety Council</a:t>
            </a:r>
          </a:p>
          <a:p>
            <a:r>
              <a:rPr lang="en-US" sz="2400" dirty="0" smtClean="0"/>
              <a:t>January 13, 2017</a:t>
            </a:r>
            <a:endParaRPr lang="en-US" sz="2400" dirty="0" smtClean="0"/>
          </a:p>
          <a:p>
            <a:r>
              <a:rPr lang="en-US" sz="2400" dirty="0" smtClean="0"/>
              <a:t>Rose Ann Kay </a:t>
            </a:r>
          </a:p>
          <a:p>
            <a:r>
              <a:rPr lang="en-US" sz="2400" dirty="0" smtClean="0"/>
              <a:t>SPHR, GPHR, SHRM-SCP</a:t>
            </a:r>
          </a:p>
          <a:p>
            <a:endParaRPr lang="en-US" sz="2400" dirty="0"/>
          </a:p>
          <a:p>
            <a:endParaRPr lang="en-US" sz="24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Humanics, LLC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C5E4-91BA-474B-925C-09CB935F172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0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/>
              <a:t>© SHRM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257389-C297-43A9-80F5-FA5AEE48E4EF}" type="slidenum">
              <a:rPr smtClean="0"/>
              <a:pPr>
                <a:defRPr/>
              </a:pPr>
              <a:t>10</a:t>
            </a:fld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3400"/>
            <a:ext cx="7543800" cy="582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4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r>
              <a:rPr lang="en-US" sz="3600" b="1" dirty="0" smtClean="0"/>
              <a:t>HR Expertise Functional Areas</a:t>
            </a:r>
            <a:endParaRPr lang="en-US" sz="36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SHRM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B167D0-E0B7-489E-88EA-18E78FAAABD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590800"/>
            <a:ext cx="6588560" cy="1403882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>
            <a:off x="2092760" y="3941294"/>
            <a:ext cx="381000" cy="472439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Up Arrow 12"/>
          <p:cNvSpPr/>
          <p:nvPr/>
        </p:nvSpPr>
        <p:spPr>
          <a:xfrm>
            <a:off x="4073960" y="3941294"/>
            <a:ext cx="381000" cy="472439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Up Arrow 14"/>
          <p:cNvSpPr/>
          <p:nvPr/>
        </p:nvSpPr>
        <p:spPr>
          <a:xfrm>
            <a:off x="6055160" y="3941294"/>
            <a:ext cx="381000" cy="472439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36288" y="4199890"/>
            <a:ext cx="1865376" cy="220091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tIns="91440" rtlCol="0" anchor="t"/>
          <a:lstStyle/>
          <a:p>
            <a:pPr>
              <a:spcAft>
                <a:spcPts val="800"/>
              </a:spcAft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HR Strategic Planning</a:t>
            </a:r>
          </a:p>
          <a:p>
            <a:pPr>
              <a:spcAft>
                <a:spcPts val="800"/>
              </a:spcAft>
            </a:pP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Talent Acquisition </a:t>
            </a:r>
          </a:p>
          <a:p>
            <a:pPr>
              <a:spcAft>
                <a:spcPts val="800"/>
              </a:spcAft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Employee Engagement and Retention</a:t>
            </a:r>
          </a:p>
          <a:p>
            <a:pPr>
              <a:spcAft>
                <a:spcPts val="800"/>
              </a:spcAft>
            </a:pP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and Development</a:t>
            </a:r>
          </a:p>
          <a:p>
            <a:pPr>
              <a:spcAft>
                <a:spcPts val="800"/>
              </a:spcAft>
            </a:pP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Rewards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3146039" y="4324351"/>
            <a:ext cx="2209798" cy="19431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137160" tIns="91440" rtlCol="0" anchor="t"/>
          <a:lstStyle/>
          <a:p>
            <a:pPr>
              <a:spcAft>
                <a:spcPts val="800"/>
              </a:spcAft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Structure of the HR Function</a:t>
            </a:r>
          </a:p>
          <a:p>
            <a:pPr>
              <a:spcAft>
                <a:spcPts val="800"/>
              </a:spcAft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Organizational Effective-ness and Development</a:t>
            </a:r>
          </a:p>
          <a:p>
            <a:pPr>
              <a:spcAft>
                <a:spcPts val="800"/>
              </a:spcAft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Workforce Management</a:t>
            </a:r>
          </a:p>
          <a:p>
            <a:pPr>
              <a:spcAft>
                <a:spcPts val="800"/>
              </a:spcAft>
            </a:pP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and Labor Relations</a:t>
            </a:r>
          </a:p>
          <a:p>
            <a:pPr>
              <a:spcAft>
                <a:spcPts val="800"/>
              </a:spcAft>
            </a:pP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Management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5125212" y="4363212"/>
            <a:ext cx="2209799" cy="1865376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137160" tIns="91440" rtlCol="0" anchor="t"/>
          <a:lstStyle/>
          <a:p>
            <a:pPr>
              <a:spcAft>
                <a:spcPts val="800"/>
              </a:spcAft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HR in the Global Context</a:t>
            </a:r>
          </a:p>
          <a:p>
            <a:pPr>
              <a:spcAft>
                <a:spcPts val="800"/>
              </a:spcAft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Diversity and Inclusion</a:t>
            </a:r>
          </a:p>
          <a:p>
            <a:pPr>
              <a:spcAft>
                <a:spcPts val="800"/>
              </a:spcAft>
            </a:pP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Management</a:t>
            </a:r>
            <a:endPara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Corporate Social Responsibility</a:t>
            </a:r>
          </a:p>
          <a:p>
            <a:pPr>
              <a:spcAft>
                <a:spcPts val="800"/>
              </a:spcAft>
            </a:pP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Employment Law and Regulations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39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1" y="2133600"/>
            <a:ext cx="8229600" cy="39925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Both areas are highly complex</a:t>
            </a:r>
          </a:p>
          <a:p>
            <a:pPr lvl="1"/>
            <a:r>
              <a:rPr lang="en-US" b="1" dirty="0" smtClean="0"/>
              <a:t>Requiring specialized KSACs</a:t>
            </a:r>
          </a:p>
          <a:p>
            <a:pPr lvl="1"/>
            <a:r>
              <a:rPr lang="en-US" b="1" dirty="0" smtClean="0"/>
              <a:t>Requiring time and attention to detail</a:t>
            </a:r>
          </a:p>
          <a:p>
            <a:r>
              <a:rPr lang="en-US" b="1" dirty="0" smtClean="0"/>
              <a:t>“Bestowing” additional duties will have a diminishing return on the effectiveness and efficiency of both areas</a:t>
            </a:r>
          </a:p>
          <a:p>
            <a:pPr lvl="1"/>
            <a:r>
              <a:rPr lang="en-US" b="1" dirty="0" smtClean="0"/>
              <a:t>HR</a:t>
            </a:r>
            <a:r>
              <a:rPr lang="en-US" b="1" dirty="0" smtClean="0">
                <a:sym typeface="Symbol"/>
              </a:rPr>
              <a:t>Safety</a:t>
            </a:r>
          </a:p>
          <a:p>
            <a:pPr lvl="1"/>
            <a:r>
              <a:rPr lang="en-US" b="1" dirty="0" smtClean="0">
                <a:sym typeface="Symbol"/>
              </a:rPr>
              <a:t>SafetyHR</a:t>
            </a:r>
            <a:endParaRPr lang="en-US" b="1" dirty="0" smtClean="0"/>
          </a:p>
          <a:p>
            <a:r>
              <a:rPr lang="en-US" b="1" dirty="0" smtClean="0"/>
              <a:t>“Doing more with less” without requisite training, development, resources, and tools will not bode well      long-term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Humanics, LLC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C5E4-91BA-474B-925C-09CB935F172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Why HR and Safety </a:t>
            </a:r>
            <a:br>
              <a:rPr lang="en-US" b="1" dirty="0" smtClean="0"/>
            </a:br>
            <a:r>
              <a:rPr lang="en-US" b="1" dirty="0" smtClean="0"/>
              <a:t>are NOT the Same Thing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3308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924800" cy="1371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b="1" dirty="0" smtClean="0"/>
              <a:t>But…HR &amp; Safety </a:t>
            </a:r>
            <a:br>
              <a:rPr lang="en-US" altLang="en-US" b="1" dirty="0" smtClean="0"/>
            </a:br>
            <a:r>
              <a:rPr lang="en-US" altLang="en-US" b="1" dirty="0" smtClean="0"/>
              <a:t>Must Effectively Partner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5318125" y="3775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2400" dirty="0">
              <a:latin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17746768"/>
              </p:ext>
            </p:extLst>
          </p:nvPr>
        </p:nvGraphicFramePr>
        <p:xfrm>
          <a:off x="990600" y="1828800"/>
          <a:ext cx="7315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Notched Right Arrow 8"/>
          <p:cNvSpPr/>
          <p:nvPr/>
        </p:nvSpPr>
        <p:spPr>
          <a:xfrm rot="21123650">
            <a:off x="369049" y="4699036"/>
            <a:ext cx="4130675" cy="1216968"/>
          </a:xfrm>
          <a:prstGeom prst="notchedRightArrow">
            <a:avLst/>
          </a:prstGeom>
          <a:solidFill>
            <a:srgbClr val="11568C"/>
          </a:solidFill>
          <a:ln>
            <a:solidFill>
              <a:srgbClr val="115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Organizational Success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" y="6324600"/>
            <a:ext cx="3786691" cy="365125"/>
          </a:xfrm>
        </p:spPr>
        <p:txBody>
          <a:bodyPr/>
          <a:lstStyle/>
          <a:p>
            <a:r>
              <a:rPr lang="en-US" dirty="0" smtClean="0"/>
              <a:t>©2016 Humanics, LLC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C5E4-91BA-474B-925C-09CB935F1725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81400" y="2971800"/>
            <a:ext cx="213359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HEALTHY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48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ose Ann\AppData\Local\Microsoft\Windows\Temporary Internet Files\Content.IE5\49GBB8RZ\minestrone-soup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67000"/>
            <a:ext cx="3429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Partner:  Compliance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Humanics, LLC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C5E4-91BA-474B-925C-09CB935F1725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Title VII                                                                            Civil Rights Act</a:t>
            </a:r>
          </a:p>
          <a:p>
            <a:r>
              <a:rPr lang="en-US" b="1" dirty="0" smtClean="0"/>
              <a:t>ADA</a:t>
            </a:r>
          </a:p>
          <a:p>
            <a:r>
              <a:rPr lang="en-US" b="1" dirty="0" smtClean="0"/>
              <a:t>FMLA</a:t>
            </a:r>
          </a:p>
          <a:p>
            <a:r>
              <a:rPr lang="en-US" b="1" dirty="0" smtClean="0"/>
              <a:t>WC</a:t>
            </a:r>
          </a:p>
          <a:p>
            <a:r>
              <a:rPr lang="en-US" b="1" dirty="0" smtClean="0"/>
              <a:t>ADEA </a:t>
            </a:r>
          </a:p>
          <a:p>
            <a:r>
              <a:rPr lang="en-US" b="1" dirty="0"/>
              <a:t>DOL</a:t>
            </a:r>
          </a:p>
          <a:p>
            <a:r>
              <a:rPr lang="en-US" b="1" dirty="0"/>
              <a:t>EEOC</a:t>
            </a:r>
          </a:p>
          <a:p>
            <a:r>
              <a:rPr lang="en-US" b="1" dirty="0"/>
              <a:t>BFOQ</a:t>
            </a:r>
          </a:p>
          <a:p>
            <a:r>
              <a:rPr lang="en-US" b="1" dirty="0" smtClean="0"/>
              <a:t>HIPAA</a:t>
            </a:r>
          </a:p>
          <a:p>
            <a:r>
              <a:rPr lang="en-US" b="1" dirty="0" smtClean="0"/>
              <a:t>EAP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000" b="1" dirty="0" smtClean="0"/>
              <a:t>OSHA</a:t>
            </a:r>
          </a:p>
          <a:p>
            <a:pPr algn="r"/>
            <a:r>
              <a:rPr lang="en-US" sz="2000" b="1" dirty="0" smtClean="0"/>
              <a:t>HAZCOMM/MSDS</a:t>
            </a:r>
          </a:p>
          <a:p>
            <a:pPr algn="r"/>
            <a:r>
              <a:rPr lang="en-US" sz="2000" b="1" dirty="0" smtClean="0"/>
              <a:t>Lockout/Tagout</a:t>
            </a:r>
          </a:p>
          <a:p>
            <a:pPr algn="r"/>
            <a:r>
              <a:rPr lang="en-US" sz="2000" b="1" dirty="0" smtClean="0"/>
              <a:t>BBP</a:t>
            </a:r>
          </a:p>
          <a:p>
            <a:pPr algn="r"/>
            <a:r>
              <a:rPr lang="en-US" sz="2000" b="1" dirty="0" smtClean="0"/>
              <a:t>PPE</a:t>
            </a:r>
          </a:p>
          <a:p>
            <a:pPr algn="r"/>
            <a:r>
              <a:rPr lang="en-US" sz="2000" b="1" dirty="0" smtClean="0"/>
              <a:t>Means of Egress</a:t>
            </a:r>
          </a:p>
          <a:p>
            <a:pPr algn="r"/>
            <a:r>
              <a:rPr lang="en-US" sz="2000" b="1" dirty="0" smtClean="0"/>
              <a:t>Hearing Conservation</a:t>
            </a:r>
          </a:p>
          <a:p>
            <a:pPr algn="r"/>
            <a:r>
              <a:rPr lang="en-US" sz="2000" b="1" dirty="0" smtClean="0"/>
              <a:t>EPA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1338263" cy="133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39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Partner:  Hiring &amp; Orientation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Humanics, LLC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C5E4-91BA-474B-925C-09CB935F1725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038600" y="2514600"/>
            <a:ext cx="4428744" cy="3733800"/>
          </a:xfrm>
        </p:spPr>
        <p:txBody>
          <a:bodyPr>
            <a:normAutofit/>
          </a:bodyPr>
          <a:lstStyle/>
          <a:p>
            <a:r>
              <a:rPr lang="en-US" dirty="0" smtClean="0"/>
              <a:t>Match candidates to the organization’s safety culture</a:t>
            </a:r>
          </a:p>
          <a:p>
            <a:r>
              <a:rPr lang="en-US" dirty="0" smtClean="0"/>
              <a:t>Drug Screens</a:t>
            </a:r>
          </a:p>
          <a:p>
            <a:r>
              <a:rPr lang="en-US" dirty="0" smtClean="0"/>
              <a:t>Post-Offer, Pre-Start Physical Exams</a:t>
            </a:r>
          </a:p>
          <a:p>
            <a:r>
              <a:rPr lang="en-US" dirty="0" smtClean="0"/>
              <a:t>Hep </a:t>
            </a:r>
            <a:r>
              <a:rPr lang="en-US" dirty="0"/>
              <a:t>B upon hire</a:t>
            </a:r>
          </a:p>
          <a:p>
            <a:r>
              <a:rPr lang="en-US" dirty="0" smtClean="0"/>
              <a:t>Work with Safety and First Line Supervisors on new employee orientation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4705">
            <a:off x="338133" y="2875481"/>
            <a:ext cx="3794611" cy="145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1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286000"/>
            <a:ext cx="2743200" cy="3276600"/>
          </a:xfrm>
        </p:spPr>
        <p:txBody>
          <a:bodyPr/>
          <a:lstStyle/>
          <a:p>
            <a:r>
              <a:rPr lang="en-US" dirty="0" smtClean="0"/>
              <a:t>Develop Training</a:t>
            </a:r>
          </a:p>
          <a:p>
            <a:r>
              <a:rPr lang="en-US" dirty="0" smtClean="0"/>
              <a:t>Schedule</a:t>
            </a:r>
          </a:p>
          <a:p>
            <a:r>
              <a:rPr lang="en-US" dirty="0" smtClean="0"/>
              <a:t>Training Due</a:t>
            </a:r>
          </a:p>
          <a:p>
            <a:r>
              <a:rPr lang="en-US" dirty="0" smtClean="0"/>
              <a:t>Documentation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Responder Training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Humanics, LLC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C5E4-91BA-474B-925C-09CB935F1725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Partner:  Training</a:t>
            </a:r>
            <a:endParaRPr lang="en-US" b="1" dirty="0"/>
          </a:p>
        </p:txBody>
      </p:sp>
      <p:pic>
        <p:nvPicPr>
          <p:cNvPr id="9" name="Picture 4" descr="C:\Users\Rose Ann\AppData\Local\Microsoft\Windows\Temporary Internet Files\Content.IE5\49GBB8RZ\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0"/>
            <a:ext cx="5257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23963"/>
            <a:ext cx="2316163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22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Partner:  Rewards &amp; Recognition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Humanics, LLC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C5E4-91BA-474B-925C-09CB935F1725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12070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Reinforce Safety Culture</a:t>
            </a:r>
          </a:p>
          <a:p>
            <a:r>
              <a:rPr lang="en-US" dirty="0" smtClean="0"/>
              <a:t>Safety Incentive Programs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090" y="2218660"/>
            <a:ext cx="2057401" cy="220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2367258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67266"/>
            <a:ext cx="2868626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5"/>
          <p:cNvSpPr txBox="1">
            <a:spLocks/>
          </p:cNvSpPr>
          <p:nvPr/>
        </p:nvSpPr>
        <p:spPr>
          <a:xfrm>
            <a:off x="609600" y="4418987"/>
            <a:ext cx="3822192" cy="16008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Manage WC, STD, LTD</a:t>
            </a:r>
          </a:p>
          <a:p>
            <a:r>
              <a:rPr lang="en-US" dirty="0" smtClean="0"/>
              <a:t>Safety Recognition Programs</a:t>
            </a:r>
          </a:p>
          <a:p>
            <a:r>
              <a:rPr lang="en-US" dirty="0" smtClean="0"/>
              <a:t>EAP, Wellness Programs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457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8059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Humanics, LLC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C5E4-91BA-474B-925C-09CB935F1725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Partnering:  </a:t>
            </a:r>
            <a:br>
              <a:rPr lang="en-US" b="1" dirty="0" smtClean="0"/>
            </a:br>
            <a:r>
              <a:rPr lang="en-US" b="1" dirty="0" smtClean="0"/>
              <a:t>The Bermuda Triangle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917823" y="2286000"/>
            <a:ext cx="24609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ransitional work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689" y="3810000"/>
            <a:ext cx="21547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return-to-work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4700" y="4424986"/>
            <a:ext cx="250100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leaves of absence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898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Humanics, LLC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C5E4-91BA-474B-925C-09CB935F1725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Partner:  Employee Relations</a:t>
            </a:r>
            <a:endParaRPr lang="en-U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48514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5638800" y="2895600"/>
            <a:ext cx="3060192" cy="19812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Safety Committees</a:t>
            </a:r>
          </a:p>
          <a:p>
            <a:r>
              <a:rPr lang="en-US" dirty="0" smtClean="0"/>
              <a:t>Partnering with Unions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86200"/>
            <a:ext cx="19018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5867400" y="4953000"/>
            <a:ext cx="3060192" cy="7620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Corrective </a:t>
            </a:r>
            <a:r>
              <a:rPr lang="en-US" dirty="0"/>
              <a:t>Action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Rose </a:t>
            </a:r>
            <a:r>
              <a:rPr lang="en-US" b="1" i="1" dirty="0">
                <a:solidFill>
                  <a:schemeClr val="tx1"/>
                </a:solidFill>
              </a:rPr>
              <a:t>Ann </a:t>
            </a:r>
            <a:r>
              <a:rPr lang="en-US" b="1" i="1" dirty="0" smtClean="0">
                <a:solidFill>
                  <a:schemeClr val="tx1"/>
                </a:solidFill>
              </a:rPr>
              <a:t>Kay is </a:t>
            </a:r>
            <a:r>
              <a:rPr lang="en-US" b="1" i="1" dirty="0">
                <a:solidFill>
                  <a:schemeClr val="tx1"/>
                </a:solidFill>
              </a:rPr>
              <a:t>not an attorney and does not provide legal advice.  Statements and opinions are those of a human resource practitioner and are not intended as legal advice.  Participants are strongly encouraged to consult legal counsel as necessary.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Legal Disclaimer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Humanics, LLC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C5E4-91BA-474B-925C-09CB935F172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44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Partner:  Tech &amp; Data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Humanics, LLC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C5E4-91BA-474B-925C-09CB935F1725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971800" y="2514600"/>
            <a:ext cx="3429000" cy="37520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HRIS (Human Resource Information System)</a:t>
            </a:r>
          </a:p>
          <a:p>
            <a:pPr lvl="1"/>
            <a:r>
              <a:rPr lang="en-US" dirty="0" smtClean="0"/>
              <a:t>Track Training</a:t>
            </a:r>
          </a:p>
          <a:p>
            <a:pPr lvl="1"/>
            <a:r>
              <a:rPr lang="en-US" dirty="0" smtClean="0"/>
              <a:t>WC/LOAs</a:t>
            </a:r>
          </a:p>
          <a:p>
            <a:pPr lvl="1"/>
            <a:r>
              <a:rPr lang="en-US" dirty="0" smtClean="0"/>
              <a:t>ADA Accommodations</a:t>
            </a:r>
          </a:p>
          <a:p>
            <a:pPr lvl="1"/>
            <a:r>
              <a:rPr lang="en-US" dirty="0" smtClean="0"/>
              <a:t>OSHA Log &amp; Incidence Reports</a:t>
            </a:r>
          </a:p>
          <a:p>
            <a:pPr lvl="1"/>
            <a:r>
              <a:rPr lang="en-US" dirty="0" smtClean="0"/>
              <a:t>Safety Trends/Reporting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2341067" cy="19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C:\Users\Rose Ann\AppData\Local\Microsoft\Windows\Temporary Internet Files\Content.IE5\I7LC07F8\computer_cartoon_character_waving_0521-1004-3015-4021_SMU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573" y="4114800"/>
            <a:ext cx="2696534" cy="242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29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Humanics, LLC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C5E4-91BA-474B-925C-09CB935F1725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Partnering:  OSHA Log</a:t>
            </a:r>
            <a:endParaRPr lang="en-US" b="1" dirty="0"/>
          </a:p>
        </p:txBody>
      </p:sp>
      <p:pic>
        <p:nvPicPr>
          <p:cNvPr id="9218" name="Picture 2" descr="C:\Users\Rose Ann\AppData\Local\Microsoft\Windows\Temporary Internet Files\Content.IE5\HA6YGD4H\food_prep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590800"/>
            <a:ext cx="3767496" cy="251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25592" y="3272135"/>
            <a:ext cx="32255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Recordable???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218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Partner:  Risk Management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Humanics, LLC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C5E4-91BA-474B-925C-09CB935F1725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724400" y="3408713"/>
            <a:ext cx="3822192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Crisis Management</a:t>
            </a:r>
          </a:p>
          <a:p>
            <a:pPr lvl="1"/>
            <a:r>
              <a:rPr lang="en-US" dirty="0" smtClean="0"/>
              <a:t>Emergency Preparedness</a:t>
            </a:r>
          </a:p>
          <a:p>
            <a:pPr lvl="1"/>
            <a:r>
              <a:rPr lang="en-US" dirty="0" smtClean="0"/>
              <a:t>Emergency Response</a:t>
            </a:r>
          </a:p>
          <a:p>
            <a:r>
              <a:rPr lang="en-US" dirty="0" smtClean="0"/>
              <a:t>Business Continuity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09600" y="3581400"/>
            <a:ext cx="3822192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Protect </a:t>
            </a:r>
          </a:p>
          <a:p>
            <a:pPr lvl="1"/>
            <a:r>
              <a:rPr lang="en-US" sz="2400" dirty="0" smtClean="0"/>
              <a:t>PEOPLE</a:t>
            </a:r>
          </a:p>
          <a:p>
            <a:pPr lvl="2"/>
            <a:r>
              <a:rPr lang="en-US" sz="2400" dirty="0" smtClean="0"/>
              <a:t>PROPERTY</a:t>
            </a:r>
          </a:p>
          <a:p>
            <a:pPr lvl="3"/>
            <a:r>
              <a:rPr lang="en-US" sz="2400" dirty="0" smtClean="0"/>
              <a:t>PROPRIETARY INFO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76400"/>
            <a:ext cx="2024063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70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Partnering:  Plan &amp; Respond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Humanics, LLC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C5E4-91BA-474B-925C-09CB935F1725}" type="slidenum">
              <a:rPr lang="en-US" smtClean="0"/>
              <a:t>23</a:t>
            </a:fld>
            <a:endParaRPr lang="en-US" dirty="0"/>
          </a:p>
        </p:txBody>
      </p:sp>
      <p:pic>
        <p:nvPicPr>
          <p:cNvPr id="7" name="Picture 7" descr="C:\Users\Rose Ann\AppData\Local\Microsoft\Windows\Temporary Internet Files\Content.IE5\49GBB8RZ\110925-security-guard[1]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271" y="2679700"/>
            <a:ext cx="343820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rot="20458634">
            <a:off x="197566" y="3308375"/>
            <a:ext cx="36888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TROs!!!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167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Humanics, LLC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C5E4-91BA-474B-925C-09CB935F1725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Partnering:  Secure Facility</a:t>
            </a:r>
            <a:endParaRPr lang="en-US" b="1" dirty="0"/>
          </a:p>
        </p:txBody>
      </p:sp>
      <p:pic>
        <p:nvPicPr>
          <p:cNvPr id="8197" name="Picture 5" descr="C:\Users\Rose Ann\AppData\Local\Microsoft\Windows\Temporary Internet Files\Content.IE5\EXNCYY9F\3095604-open-door-with-question-mark-on-a-dark-background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65400"/>
            <a:ext cx="3048000" cy="309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Rose Ann\AppData\Local\Microsoft\Windows\Temporary Internet Files\Content.IE5\49GBB8RZ\microsoft-surveillance-system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90800"/>
            <a:ext cx="3060700" cy="309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19158939">
            <a:off x="3465407" y="2682882"/>
            <a:ext cx="5714999" cy="1295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But We Have Cameras!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804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Humanics, LLC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C5E4-91BA-474B-925C-09CB935F1725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Partnering:  Safety Incident</a:t>
            </a:r>
            <a:endParaRPr lang="en-US" b="1" dirty="0"/>
          </a:p>
        </p:txBody>
      </p:sp>
      <p:pic>
        <p:nvPicPr>
          <p:cNvPr id="3082" name="Picture 10" descr="C:\Users\Rose Ann\AppData\Local\Microsoft\Windows\Temporary Internet Files\Content.IE5\HA6YGD4H\18313532_f707d0fee4_z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67000"/>
            <a:ext cx="4537075" cy="34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Rose Ann\AppData\Local\Microsoft\Windows\Temporary Internet Files\Content.IE5\EXNCYY9F\first_aid_kit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78940"/>
            <a:ext cx="1750060" cy="175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6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Humanics, LLC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C5E4-91BA-474B-925C-09CB935F1725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Partnering:  Facilities</a:t>
            </a:r>
            <a:endParaRPr lang="en-US" b="1" dirty="0"/>
          </a:p>
        </p:txBody>
      </p:sp>
      <p:pic>
        <p:nvPicPr>
          <p:cNvPr id="7171" name="Picture 3" descr="C:\Users\Rose Ann\AppData\Local\Microsoft\Windows\Temporary Internet Files\Content.IE5\HA6YGD4H\fire_sprinkler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2590800"/>
            <a:ext cx="2971799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Rose Ann\AppData\Local\Microsoft\Windows\Temporary Internet Files\Content.IE5\49GBB8RZ\water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90800"/>
            <a:ext cx="32512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48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Resources</a:t>
            </a:r>
            <a:endParaRPr lang="en-US" b="1" dirty="0"/>
          </a:p>
        </p:txBody>
      </p:sp>
      <p:sp>
        <p:nvSpPr>
          <p:cNvPr id="27653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latin typeface="+mn-lt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C5E4-91BA-474B-925C-09CB935F1725}" type="slidenum">
              <a:rPr lang="en-US" smtClean="0"/>
              <a:t>27</a:t>
            </a:fld>
            <a:endParaRPr lang="en-US" dirty="0"/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5318125" y="3775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2400" dirty="0">
              <a:latin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958656"/>
            <a:ext cx="3296093" cy="153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2532297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84101" y="2958656"/>
            <a:ext cx="3822192" cy="2174728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600" dirty="0" smtClean="0"/>
              <a:t>www.hrci.org</a:t>
            </a:r>
            <a:endParaRPr lang="en-US" sz="26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77610"/>
            <a:ext cx="2438400" cy="1774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34290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www.shrm.org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0" y="5752538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www.lgashrm.org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603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Questions &amp; Answers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Content Placeholder 3" descr="C:\Documents and Settings\Rose Ann\Local Settings\Temporary Internet Files\Content.IE5\62O97N3B\MC900384172[1].wmf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33800"/>
            <a:ext cx="26670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Documents and Settings\Rose Ann\Local Settings\Temporary Internet Files\Content.IE5\OUN93TR7\MC900431560[1]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26" y="1828800"/>
            <a:ext cx="22860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916" y="1495425"/>
            <a:ext cx="195262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05000"/>
            <a:ext cx="161925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Humanics, LLC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C5E4-91BA-474B-925C-09CB935F172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43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868333" y="393405"/>
            <a:ext cx="3818467" cy="5550195"/>
          </a:xfrm>
        </p:spPr>
        <p:txBody>
          <a:bodyPr>
            <a:normAutofit/>
          </a:bodyPr>
          <a:lstStyle/>
          <a:p>
            <a:pPr algn="ctr"/>
            <a:endParaRPr lang="en-US" sz="2800" dirty="0" smtClean="0"/>
          </a:p>
          <a:p>
            <a:r>
              <a:rPr lang="en-US" sz="2800" dirty="0" smtClean="0"/>
              <a:t>Rose </a:t>
            </a:r>
            <a:r>
              <a:rPr lang="en-US" sz="2800" dirty="0"/>
              <a:t>Ann Kay </a:t>
            </a:r>
            <a:br>
              <a:rPr lang="en-US" sz="2800" dirty="0"/>
            </a:br>
            <a:r>
              <a:rPr lang="en-US" sz="2800" dirty="0"/>
              <a:t>SPHR, GPHR, SHRM-SCP</a:t>
            </a:r>
            <a:br>
              <a:rPr lang="en-US" sz="2800" dirty="0"/>
            </a:br>
            <a:r>
              <a:rPr lang="en-US" sz="2800" dirty="0"/>
              <a:t>Principal</a:t>
            </a:r>
            <a:br>
              <a:rPr lang="en-US" sz="2800" dirty="0"/>
            </a:br>
            <a:r>
              <a:rPr lang="en-US" sz="2800" dirty="0"/>
              <a:t>Humanics, LLC</a:t>
            </a:r>
            <a:br>
              <a:rPr lang="en-US" sz="2800" dirty="0"/>
            </a:br>
            <a:r>
              <a:rPr lang="en-US" sz="2800" dirty="0"/>
              <a:t>P.O. Box </a:t>
            </a:r>
            <a:r>
              <a:rPr lang="en-US" sz="2800" dirty="0" smtClean="0"/>
              <a:t>837</a:t>
            </a:r>
          </a:p>
          <a:p>
            <a:r>
              <a:rPr lang="en-US" sz="2800" dirty="0" smtClean="0"/>
              <a:t>Chardon </a:t>
            </a:r>
            <a:r>
              <a:rPr lang="en-US" sz="2800" dirty="0"/>
              <a:t>OH 44024</a:t>
            </a:r>
            <a:br>
              <a:rPr lang="en-US" sz="2800" dirty="0"/>
            </a:br>
            <a:r>
              <a:rPr lang="en-US" sz="2800" dirty="0"/>
              <a:t>440-285-2235</a:t>
            </a:r>
            <a:br>
              <a:rPr lang="en-US" sz="2800" dirty="0"/>
            </a:br>
            <a:r>
              <a:rPr lang="en-US" sz="2400" dirty="0"/>
              <a:t>Rkay@HumanicsLLC.com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rose-ann-kay-sphr-gphr-shrm-scp-24200a3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Humanics, LLC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C5E4-91BA-474B-925C-09CB935F1725}" type="slidenum">
              <a:rPr lang="en-US" smtClean="0"/>
              <a:t>29</a:t>
            </a:fld>
            <a:endParaRPr lang="en-US" dirty="0"/>
          </a:p>
        </p:txBody>
      </p:sp>
      <p:pic>
        <p:nvPicPr>
          <p:cNvPr id="1027" name="Picture 3" descr="C:\Users\Rose Ann\AppData\Local\Microsoft\Windows\Temporary Internet Files\Content.IE5\HA6YGD4H\appbar.social.linkedin.color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90903"/>
            <a:ext cx="724193" cy="72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799"/>
            <a:ext cx="3733800" cy="424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8"/>
          <p:cNvSpPr txBox="1">
            <a:spLocks/>
          </p:cNvSpPr>
          <p:nvPr/>
        </p:nvSpPr>
        <p:spPr>
          <a:xfrm>
            <a:off x="4876800" y="338667"/>
            <a:ext cx="3812645" cy="4976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10" name="Picture 3" descr="C:\Users\Rose Ann\AppData\Local\Microsoft\Windows\Temporary Internet Files\Content.IE5\RM6S4VYE\appbar.social.linkedin.color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293" y="4416053"/>
            <a:ext cx="511543" cy="51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14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235373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Role of Human Resources</a:t>
            </a:r>
          </a:p>
          <a:p>
            <a:r>
              <a:rPr lang="en-US" sz="3200" b="1" dirty="0" smtClean="0"/>
              <a:t>Why HR ≠ Safety</a:t>
            </a:r>
          </a:p>
          <a:p>
            <a:r>
              <a:rPr lang="en-US" sz="3200" b="1" dirty="0" smtClean="0"/>
              <a:t>How HR &amp; Safety Can Partner Together</a:t>
            </a:r>
            <a:endParaRPr lang="en-US" sz="32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Humanics, LLC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C5E4-91BA-474B-925C-09CB935F1725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Topics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6368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Humanics, LLC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C5E4-91BA-474B-925C-09CB935F1725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My Safety Experiences:</a:t>
            </a:r>
            <a:endParaRPr lang="en-US" b="1" dirty="0"/>
          </a:p>
        </p:txBody>
      </p:sp>
      <p:pic>
        <p:nvPicPr>
          <p:cNvPr id="3075" name="Picture 3" descr="C:\Users\Rose Ann\AppData\Local\Microsoft\Windows\Temporary Internet Files\Content.IE5\VAC8ABRD\Fire_in_the_dark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55779"/>
            <a:ext cx="5715000" cy="374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06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Humanics, LLC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C5E4-91BA-474B-925C-09CB935F1725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My Safety Experiences:</a:t>
            </a:r>
          </a:p>
        </p:txBody>
      </p:sp>
      <p:pic>
        <p:nvPicPr>
          <p:cNvPr id="3076" name="Picture 4" descr="C:\Users\Rose Ann\AppData\Local\Microsoft\Windows\Temporary Internet Files\Content.IE5\EXNCYY9F\Convoyeur-courroie-crantee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90800"/>
            <a:ext cx="5943600" cy="327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Rose Ann\AppData\Local\Microsoft\Windows\Temporary Internet Files\Content.IE5\I7LC07F8\fallin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48698" flipH="1">
            <a:off x="4246789" y="2341789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69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Humanics, LLC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C5E4-91BA-474B-925C-09CB935F1725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Role of Human Resources</a:t>
            </a:r>
            <a:br>
              <a:rPr lang="en-US" b="1" dirty="0" smtClean="0"/>
            </a:br>
            <a:r>
              <a:rPr lang="en-US" b="1" dirty="0" smtClean="0"/>
              <a:t>In the Beginning…</a:t>
            </a:r>
            <a:endParaRPr lang="en-US" dirty="0"/>
          </a:p>
        </p:txBody>
      </p:sp>
      <p:pic>
        <p:nvPicPr>
          <p:cNvPr id="2050" name="Picture 2" descr="C:\Users\Rose Ann\AppData\Local\Microsoft\Windows\Temporary Internet Files\Content.IE5\VAC8ABRD\Dollars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107" y="1447800"/>
            <a:ext cx="2717800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Rose Ann\AppData\Local\Microsoft\Windows\Temporary Internet Files\Content.IE5\EXNCYY9F\15579-illustration-of-a-green-cartoon-hat-pv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760" y="534727"/>
            <a:ext cx="2848494" cy="284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ose Ann\AppData\Local\Microsoft\Windows\Temporary Internet Files\Content.IE5\VAC8ABRD\back_to_school_secretary_animated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69796"/>
            <a:ext cx="3124200" cy="297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95400" y="4800600"/>
            <a:ext cx="31169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HIRING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2" name="Picture 4" descr="C:\Users\Rose Ann\AppData\Local\Microsoft\Windows\Temporary Internet Files\Content.IE5\EXNCYY9F\raseone-file-cabinet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319" y="2822702"/>
            <a:ext cx="2342012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Rose Ann\AppData\Local\Microsoft\Windows\Temporary Internet Files\Content.IE5\9S9V05YY\manfaat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648200"/>
            <a:ext cx="2298700" cy="153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38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C:\Users\Rose Ann\AppData\Local\Microsoft\Windows\Temporary Internet Files\Content.IE5\9S9V05YY\manfaat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563" y="4632972"/>
            <a:ext cx="2298700" cy="153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ose Ann\AppData\Local\Microsoft\Windows\Temporary Internet Files\Content.IE5\EXNCYY9F\raseone-file-cabinet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319" y="2822702"/>
            <a:ext cx="2342012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ose Ann\AppData\Local\Microsoft\Windows\Temporary Internet Files\Content.IE5\VAC8ABRD\back_to_school_secretary_animated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7901"/>
            <a:ext cx="3124200" cy="297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Rose Ann\AppData\Local\Microsoft\Windows\Temporary Internet Files\Content.IE5\VAC8ABRD\Dollars[1]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107" y="1447800"/>
            <a:ext cx="2717800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Rose Ann\AppData\Local\Microsoft\Windows\Temporary Internet Files\Content.IE5\EXNCYY9F\15579-illustration-of-a-green-cartoon-hat-pv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760" y="534727"/>
            <a:ext cx="2848494" cy="284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Humanics, LLC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C5E4-91BA-474B-925C-09CB935F1725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…HR can do it!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95400" y="4800600"/>
            <a:ext cx="31169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HIRING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2" name="Picture 6" descr="C:\Users\Rose Ann\AppData\Local\Microsoft\Windows\Temporary Internet Files\Content.IE5\HA6YGD4H\16248-illustration-of-a-graduation-cap-pv[1].pn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37" y="5262265"/>
            <a:ext cx="2319363" cy="146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Rose Ann\AppData\Local\Microsoft\Windows\Temporary Internet Files\Content.IE5\HA6YGD4H\15483-illustration-of-a-4th-of-july-hat-pv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05606"/>
            <a:ext cx="2024270" cy="202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Rose Ann\AppData\Local\Microsoft\Windows\Temporary Internet Files\Content.IE5\VAC8ABRD\thumb-Baseball-cap-0-15161[1]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50004"/>
            <a:ext cx="19050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C:\Users\Rose Ann\AppData\Local\Microsoft\Windows\Temporary Internet Files\Content.IE5\VAC8ABRD\rarity__s_art_hat___vector_by_grendopony-d4im6lw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92" y="1414238"/>
            <a:ext cx="1752865" cy="175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Rose Ann\AppData\Local\Microsoft\Windows\Temporary Internet Files\Content.IE5\EXNCYY9F\Hard-Hat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41891"/>
            <a:ext cx="2022254" cy="209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9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©2016 Humanics, LLC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C5E4-91BA-474B-925C-09CB935F1725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Human Resources Today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en-US" dirty="0" smtClean="0"/>
          </a:p>
          <a:p>
            <a:pPr algn="r"/>
            <a:endParaRPr lang="en-US" dirty="0"/>
          </a:p>
        </p:txBody>
      </p:sp>
      <p:pic>
        <p:nvPicPr>
          <p:cNvPr id="1034" name="Picture 10" descr="C:\Users\Rose Ann\AppData\Local\Microsoft\Windows\Temporary Internet Files\Content.IE5\HA6YGD4H\hats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3983814" cy="403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65503" y="2826988"/>
            <a:ext cx="4639412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+Business </a:t>
            </a:r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Partner </a:t>
            </a:r>
            <a:endParaRPr lang="en-US" sz="4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+Strategy</a:t>
            </a:r>
          </a:p>
          <a:p>
            <a:pPr algn="ctr"/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+Culture</a:t>
            </a:r>
          </a:p>
          <a:p>
            <a:pPr algn="ctr"/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+Change Agent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415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HR Certifications</a:t>
            </a:r>
            <a:endParaRPr lang="en-US" b="1" dirty="0"/>
          </a:p>
        </p:txBody>
      </p:sp>
      <p:sp>
        <p:nvSpPr>
          <p:cNvPr id="27653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latin typeface="+mn-lt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C5E4-91BA-474B-925C-09CB935F1725}" type="slidenum">
              <a:rPr lang="en-US" smtClean="0"/>
              <a:t>9</a:t>
            </a:fld>
            <a:endParaRPr lang="en-US" dirty="0"/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5318125" y="3775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2400" dirty="0">
              <a:latin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757833"/>
            <a:ext cx="2329793" cy="1219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492771"/>
            <a:ext cx="2331720" cy="1162359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05" y="2626181"/>
            <a:ext cx="2971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4" y="3921581"/>
            <a:ext cx="8572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4" y="4865825"/>
            <a:ext cx="1619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3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1177</TotalTime>
  <Words>849</Words>
  <Application>Microsoft Office PowerPoint</Application>
  <PresentationFormat>On-screen Show (4:3)</PresentationFormat>
  <Paragraphs>296</Paragraphs>
  <Slides>29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Waveform</vt:lpstr>
      <vt:lpstr>HR and Safety –  They are NOT the Same Thing </vt:lpstr>
      <vt:lpstr>Legal Disclaimer</vt:lpstr>
      <vt:lpstr>Topics</vt:lpstr>
      <vt:lpstr>My Safety Experiences:</vt:lpstr>
      <vt:lpstr>My Safety Experiences:</vt:lpstr>
      <vt:lpstr>Role of Human Resources In the Beginning…</vt:lpstr>
      <vt:lpstr>…HR can do it!</vt:lpstr>
      <vt:lpstr>Human Resources Today</vt:lpstr>
      <vt:lpstr>HR Certifications</vt:lpstr>
      <vt:lpstr>PowerPoint Presentation</vt:lpstr>
      <vt:lpstr>HR Expertise Functional Areas</vt:lpstr>
      <vt:lpstr>Why HR and Safety  are NOT the Same Thing</vt:lpstr>
      <vt:lpstr>But…HR &amp; Safety  Must Effectively Partner</vt:lpstr>
      <vt:lpstr>Partner:  Compliance</vt:lpstr>
      <vt:lpstr>Partner:  Hiring &amp; Orientation</vt:lpstr>
      <vt:lpstr>Partner:  Training</vt:lpstr>
      <vt:lpstr>Partner:  Rewards &amp; Recognition</vt:lpstr>
      <vt:lpstr>Partnering:   The Bermuda Triangle</vt:lpstr>
      <vt:lpstr>Partner:  Employee Relations</vt:lpstr>
      <vt:lpstr>Partner:  Tech &amp; Data</vt:lpstr>
      <vt:lpstr>Partnering:  OSHA Log</vt:lpstr>
      <vt:lpstr>Partner:  Risk Management</vt:lpstr>
      <vt:lpstr>Partnering:  Plan &amp; Respond</vt:lpstr>
      <vt:lpstr>Partnering:  Secure Facility</vt:lpstr>
      <vt:lpstr>Partnering:  Safety Incident</vt:lpstr>
      <vt:lpstr>Partnering:  Facilities</vt:lpstr>
      <vt:lpstr>Resources</vt:lpstr>
      <vt:lpstr>Questions &amp; Answers!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 Ann</dc:creator>
  <cp:lastModifiedBy>Rose Ann Kay</cp:lastModifiedBy>
  <cp:revision>135</cp:revision>
  <cp:lastPrinted>2016-08-24T21:24:31Z</cp:lastPrinted>
  <dcterms:created xsi:type="dcterms:W3CDTF">2012-10-20T19:48:04Z</dcterms:created>
  <dcterms:modified xsi:type="dcterms:W3CDTF">2017-01-09T21:24:34Z</dcterms:modified>
</cp:coreProperties>
</file>